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648450" cy="9782175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70" d="100"/>
          <a:sy n="70" d="100"/>
        </p:scale>
        <p:origin x="-4152" y="-52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23F3C2-3602-4E2D-85BE-97EDA9010EA0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9258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4D5B8D-07B4-470F-88F5-458B18878DA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174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4A41B8-658C-4E64-BCE9-D2D20056E4F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4711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B87496-5279-4993-8D31-8405FD4B664C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0362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745926-BB17-4524-9304-EA1CE139EF9D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3599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8F52F1-F572-4AC3-ACB9-417AE86BD06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6790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BF962E-5AB4-4EB5-8A39-602F71488EDE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3754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6F6E44-9843-4FAE-ADBD-43DC0031D7C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7551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B5AA14-9B09-4893-8412-12F6F454CC29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2456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08ED58-F56D-4231-8FF2-3CF7A885025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1642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CAFB51-40A8-4B99-AB79-9E96A7226B2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9078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BF30B22-6D8A-4702-B2ED-85996462D287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600850" y="8126834"/>
            <a:ext cx="563721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de-DE" sz="1000" dirty="0"/>
              <a:t>The </a:t>
            </a:r>
            <a:r>
              <a:rPr lang="de-DE" sz="1000" dirty="0" err="1"/>
              <a:t>experiments</a:t>
            </a:r>
            <a:r>
              <a:rPr lang="de-DE" sz="1000" dirty="0"/>
              <a:t> </a:t>
            </a:r>
            <a:r>
              <a:rPr lang="de-DE" sz="1000" dirty="0" err="1"/>
              <a:t>were</a:t>
            </a:r>
            <a:r>
              <a:rPr lang="de-DE" sz="1000" dirty="0"/>
              <a:t> </a:t>
            </a:r>
            <a:r>
              <a:rPr lang="de-DE" sz="1000" dirty="0" err="1"/>
              <a:t>performed</a:t>
            </a:r>
            <a:r>
              <a:rPr lang="de-DE" sz="1000" dirty="0"/>
              <a:t> </a:t>
            </a:r>
            <a:r>
              <a:rPr lang="de-DE" sz="1000" dirty="0" err="1"/>
              <a:t>by</a:t>
            </a:r>
            <a:r>
              <a:rPr lang="de-DE" sz="1000" dirty="0"/>
              <a:t> Dr. Till Acker </a:t>
            </a:r>
            <a:r>
              <a:rPr lang="de-DE" sz="1000" dirty="0" err="1"/>
              <a:t>and</a:t>
            </a:r>
            <a:r>
              <a:rPr lang="de-DE" sz="1000" dirty="0"/>
              <a:t> Prof. K.H. Plate,</a:t>
            </a:r>
          </a:p>
          <a:p>
            <a:pPr algn="ctr"/>
            <a:r>
              <a:rPr lang="de-DE" sz="1000" dirty="0"/>
              <a:t>Neurological Institute, </a:t>
            </a:r>
            <a:r>
              <a:rPr lang="de-DE" sz="1000" dirty="0" err="1"/>
              <a:t>Neuropathology</a:t>
            </a:r>
            <a:r>
              <a:rPr lang="de-DE" sz="1000" dirty="0"/>
              <a:t>, </a:t>
            </a:r>
            <a:r>
              <a:rPr lang="de-DE" sz="1000" dirty="0" err="1"/>
              <a:t>Deutschordenstr</a:t>
            </a:r>
            <a:r>
              <a:rPr lang="de-DE" sz="1000" dirty="0"/>
              <a:t>. 45, 60528 Frankfurt, Germany </a:t>
            </a:r>
          </a:p>
        </p:txBody>
      </p:sp>
      <p:sp>
        <p:nvSpPr>
          <p:cNvPr id="2066" name="Text Box 18"/>
          <p:cNvSpPr txBox="1">
            <a:spLocks noChangeArrowheads="1"/>
          </p:cNvSpPr>
          <p:nvPr/>
        </p:nvSpPr>
        <p:spPr bwMode="auto">
          <a:xfrm>
            <a:off x="1016286" y="1038926"/>
            <a:ext cx="4814979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de-DE" sz="2400" b="1" u="sng" dirty="0" smtClean="0"/>
              <a:t>Anti-mouse VEGF-A </a:t>
            </a:r>
            <a:endParaRPr lang="de-DE" sz="2400" b="1" u="sng" dirty="0"/>
          </a:p>
          <a:p>
            <a:pPr algn="ctr"/>
            <a:r>
              <a:rPr lang="de-DE" sz="1400" dirty="0" smtClean="0"/>
              <a:t>(Paraffin-</a:t>
            </a:r>
            <a:r>
              <a:rPr lang="de-DE" sz="1400" dirty="0" err="1" smtClean="0"/>
              <a:t>embedded</a:t>
            </a:r>
            <a:r>
              <a:rPr lang="de-DE" sz="1400" dirty="0" smtClean="0"/>
              <a:t> </a:t>
            </a:r>
            <a:r>
              <a:rPr lang="de-DE" sz="1400" dirty="0" err="1" smtClean="0"/>
              <a:t>sections</a:t>
            </a:r>
            <a:r>
              <a:rPr lang="de-DE" sz="1400" dirty="0" smtClean="0"/>
              <a:t>; </a:t>
            </a:r>
            <a:r>
              <a:rPr lang="de-DE" sz="1400" dirty="0" err="1" smtClean="0"/>
              <a:t>Cat</a:t>
            </a:r>
            <a:r>
              <a:rPr lang="de-DE" sz="1400" dirty="0" smtClean="0"/>
              <a:t> #103-PA03S/-PA03)</a:t>
            </a:r>
            <a:endParaRPr lang="de-DE" sz="1400" dirty="0"/>
          </a:p>
        </p:txBody>
      </p:sp>
      <p:grpSp>
        <p:nvGrpSpPr>
          <p:cNvPr id="4" name="Gruppieren 3"/>
          <p:cNvGrpSpPr/>
          <p:nvPr/>
        </p:nvGrpSpPr>
        <p:grpSpPr>
          <a:xfrm>
            <a:off x="1678209" y="2002672"/>
            <a:ext cx="3471447" cy="5885464"/>
            <a:chOff x="1541729" y="1926896"/>
            <a:chExt cx="3708180" cy="5980029"/>
          </a:xfrm>
        </p:grpSpPr>
        <p:grpSp>
          <p:nvGrpSpPr>
            <p:cNvPr id="2" name="Gruppieren 1"/>
            <p:cNvGrpSpPr/>
            <p:nvPr/>
          </p:nvGrpSpPr>
          <p:grpSpPr>
            <a:xfrm>
              <a:off x="1590200" y="1926896"/>
              <a:ext cx="3658623" cy="2933136"/>
              <a:chOff x="1748032" y="2259013"/>
              <a:chExt cx="3323367" cy="2569603"/>
            </a:xfrm>
          </p:grpSpPr>
          <p:pic>
            <p:nvPicPr>
              <p:cNvPr id="2070" name="Picture 22" descr="103-PA03S-E17mousebrain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73039" y="2259013"/>
                <a:ext cx="3298360" cy="256960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055" name="Rectangle 7"/>
              <p:cNvSpPr>
                <a:spLocks noChangeArrowheads="1"/>
              </p:cNvSpPr>
              <p:nvPr/>
            </p:nvSpPr>
            <p:spPr bwMode="auto">
              <a:xfrm>
                <a:off x="1811026" y="2327445"/>
                <a:ext cx="1906006" cy="15511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2054" name="Text Box 6"/>
              <p:cNvSpPr txBox="1">
                <a:spLocks noChangeArrowheads="1"/>
              </p:cNvSpPr>
              <p:nvPr/>
            </p:nvSpPr>
            <p:spPr bwMode="auto">
              <a:xfrm>
                <a:off x="1748032" y="2292828"/>
                <a:ext cx="2055371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de-DE" sz="800" dirty="0"/>
                  <a:t>Mouse E17: </a:t>
                </a:r>
                <a:r>
                  <a:rPr lang="de-DE" sz="800" dirty="0" err="1"/>
                  <a:t>ventricular</a:t>
                </a:r>
                <a:r>
                  <a:rPr lang="de-DE" sz="800" dirty="0"/>
                  <a:t> </a:t>
                </a:r>
                <a:r>
                  <a:rPr lang="de-DE" sz="800" dirty="0" err="1"/>
                  <a:t>zone</a:t>
                </a:r>
                <a:r>
                  <a:rPr lang="de-DE" sz="800" dirty="0"/>
                  <a:t> </a:t>
                </a:r>
                <a:r>
                  <a:rPr lang="de-DE" sz="800" dirty="0" err="1"/>
                  <a:t>of</a:t>
                </a:r>
                <a:r>
                  <a:rPr lang="de-DE" sz="800" dirty="0"/>
                  <a:t> </a:t>
                </a:r>
                <a:r>
                  <a:rPr lang="de-DE" sz="800" dirty="0" err="1"/>
                  <a:t>the</a:t>
                </a:r>
                <a:r>
                  <a:rPr lang="de-DE" sz="800" dirty="0"/>
                  <a:t> CNS </a:t>
                </a:r>
              </a:p>
            </p:txBody>
          </p:sp>
        </p:grpSp>
        <p:grpSp>
          <p:nvGrpSpPr>
            <p:cNvPr id="3" name="Gruppieren 2"/>
            <p:cNvGrpSpPr/>
            <p:nvPr/>
          </p:nvGrpSpPr>
          <p:grpSpPr>
            <a:xfrm>
              <a:off x="1541729" y="4973789"/>
              <a:ext cx="3708180" cy="2933136"/>
              <a:chOff x="1704101" y="4941529"/>
              <a:chExt cx="3368383" cy="2569603"/>
            </a:xfrm>
          </p:grpSpPr>
          <p:pic>
            <p:nvPicPr>
              <p:cNvPr id="2069" name="Picture 21" descr="103-PA03S-Glioblastom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73039" y="4941529"/>
                <a:ext cx="3299445" cy="256960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058" name="Rectangle 10"/>
              <p:cNvSpPr>
                <a:spLocks noChangeArrowheads="1"/>
              </p:cNvSpPr>
              <p:nvPr/>
            </p:nvSpPr>
            <p:spPr bwMode="auto">
              <a:xfrm>
                <a:off x="1802518" y="4985139"/>
                <a:ext cx="1914514" cy="15608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2059" name="Text Box 11"/>
              <p:cNvSpPr txBox="1">
                <a:spLocks noChangeArrowheads="1"/>
              </p:cNvSpPr>
              <p:nvPr/>
            </p:nvSpPr>
            <p:spPr bwMode="auto">
              <a:xfrm>
                <a:off x="1704101" y="4949102"/>
                <a:ext cx="2055311" cy="2154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de-DE" sz="800" dirty="0"/>
                  <a:t>Human </a:t>
                </a:r>
                <a:r>
                  <a:rPr lang="de-DE" sz="800" dirty="0" err="1"/>
                  <a:t>Glioblastoma</a:t>
                </a:r>
                <a:r>
                  <a:rPr lang="de-DE" sz="800" dirty="0"/>
                  <a:t>: </a:t>
                </a:r>
                <a:r>
                  <a:rPr lang="de-DE" sz="800" dirty="0" err="1"/>
                  <a:t>perinecrotic</a:t>
                </a:r>
                <a:r>
                  <a:rPr lang="de-DE" sz="800" dirty="0"/>
                  <a:t> </a:t>
                </a:r>
                <a:r>
                  <a:rPr lang="de-DE" sz="800" dirty="0" err="1"/>
                  <a:t>area</a:t>
                </a:r>
                <a:endParaRPr lang="de-DE" sz="800" dirty="0"/>
              </a:p>
            </p:txBody>
          </p:sp>
        </p:grpSp>
      </p:grpSp>
      <p:grpSp>
        <p:nvGrpSpPr>
          <p:cNvPr id="19" name="Gruppieren 18"/>
          <p:cNvGrpSpPr/>
          <p:nvPr/>
        </p:nvGrpSpPr>
        <p:grpSpPr>
          <a:xfrm>
            <a:off x="-4762" y="113401"/>
            <a:ext cx="6602114" cy="8982884"/>
            <a:chOff x="-4762" y="113401"/>
            <a:chExt cx="6602114" cy="8982884"/>
          </a:xfrm>
        </p:grpSpPr>
        <p:grpSp>
          <p:nvGrpSpPr>
            <p:cNvPr id="20" name="Gruppieren 19"/>
            <p:cNvGrpSpPr/>
            <p:nvPr/>
          </p:nvGrpSpPr>
          <p:grpSpPr>
            <a:xfrm>
              <a:off x="180014" y="113401"/>
              <a:ext cx="6417338" cy="680151"/>
              <a:chOff x="180014" y="113401"/>
              <a:chExt cx="6417338" cy="680151"/>
            </a:xfrm>
          </p:grpSpPr>
          <p:sp>
            <p:nvSpPr>
              <p:cNvPr id="22" name="Line 5"/>
              <p:cNvSpPr>
                <a:spLocks noChangeShapeType="1"/>
              </p:cNvSpPr>
              <p:nvPr/>
            </p:nvSpPr>
            <p:spPr bwMode="auto">
              <a:xfrm>
                <a:off x="260648" y="790575"/>
                <a:ext cx="633670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3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65304" y="113401"/>
                <a:ext cx="412174" cy="6508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" name="Text Box 7"/>
              <p:cNvSpPr txBox="1">
                <a:spLocks noChangeArrowheads="1"/>
              </p:cNvSpPr>
              <p:nvPr/>
            </p:nvSpPr>
            <p:spPr bwMode="auto">
              <a:xfrm>
                <a:off x="180014" y="485775"/>
                <a:ext cx="1519519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1" name="Text Box 10"/>
            <p:cNvSpPr txBox="1">
              <a:spLocks noChangeArrowheads="1"/>
            </p:cNvSpPr>
            <p:nvPr/>
          </p:nvSpPr>
          <p:spPr bwMode="auto">
            <a:xfrm>
              <a:off x="-4762" y="8850064"/>
              <a:ext cx="275588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</Words>
  <Application>Microsoft Office PowerPoint</Application>
  <PresentationFormat>Bildschirmpräsentation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Standarddesign</vt:lpstr>
      <vt:lpstr>PowerPoint-Präsentation</vt:lpstr>
    </vt:vector>
  </TitlesOfParts>
  <Company>ReliaTech GmbH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11</cp:revision>
  <dcterms:created xsi:type="dcterms:W3CDTF">2006-06-29T13:59:32Z</dcterms:created>
  <dcterms:modified xsi:type="dcterms:W3CDTF">2015-03-24T12:09:35Z</dcterms:modified>
</cp:coreProperties>
</file>